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3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6" r:id="rId15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604" autoAdjust="0"/>
  </p:normalViewPr>
  <p:slideViewPr>
    <p:cSldViewPr>
      <p:cViewPr>
        <p:scale>
          <a:sx n="68" d="100"/>
          <a:sy n="68" d="100"/>
        </p:scale>
        <p:origin x="-144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28.08.2020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517232"/>
            <a:ext cx="6984776" cy="1102022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404664"/>
            <a:ext cx="6660232" cy="1728192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7416824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2123728" y="1484784"/>
            <a:ext cx="69127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pic>
        <p:nvPicPr>
          <p:cNvPr id="18" name="Рисунок 17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3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Дата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E48A96-E1BB-4C8F-80B2-32A47A48A9D5}" type="datetimeFigureOut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28.08.2020</a:t>
            </a:fld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A1F6A-164B-43BA-A19E-4AE6BB502A21}" type="slidenum">
              <a:rPr lang="ru-RU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pPr/>
              <a:t>‹#›</a:t>
            </a:fld>
            <a:endParaRPr lang="ru-RU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85698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07504" y="1484784"/>
            <a:ext cx="8893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26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20000"/>
                    <a:lumOff val="8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856984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84784"/>
            <a:ext cx="889349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7416824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1484784"/>
            <a:ext cx="6912768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28.08.2020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>
                <a:solidFill>
                  <a:srgbClr val="FDA023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FDA023">
                  <a:lumMod val="50000"/>
                </a:srgbClr>
              </a:solidFill>
            </a:endParaRPr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3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632848" cy="203812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Психолого-педагогічний супровід освітнього процесу у 2020/2021 </a:t>
            </a:r>
            <a:r>
              <a:rPr lang="uk-UA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22920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Паламарчук Я.В. 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Методист-психолог ММК </a:t>
            </a: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відділу гуманітарної політики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Новодністровської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міської ради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32656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Організація інклюзивного навчання та індивідуальної форми навчання</a:t>
            </a:r>
            <a:endParaRPr lang="ru-RU" sz="28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1484784"/>
            <a:ext cx="201622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Пакет документів про зарахування дитини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193562" y="2523095"/>
            <a:ext cx="0" cy="3503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09145" y="2858422"/>
            <a:ext cx="244827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Психолого-педагогічне вивчення дитини з ООП впродовж 2-х тижнів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99592" y="3928463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09145" y="5445224"/>
            <a:ext cx="2160240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Складання індивідуальної програми розвитку дитини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2794" y="4360511"/>
            <a:ext cx="20162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Розробка індивідуального освітнього плану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1645" y="5581959"/>
            <a:ext cx="26642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Узгодження з батьками розкладу </a:t>
            </a:r>
            <a:r>
              <a:rPr lang="uk-UA" dirty="0" err="1" smtClean="0"/>
              <a:t>корекційно-розвиткових</a:t>
            </a:r>
            <a:r>
              <a:rPr lang="uk-UA" dirty="0" smtClean="0"/>
              <a:t> занять</a:t>
            </a:r>
            <a:endParaRPr lang="ru-RU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269385" y="6151667"/>
            <a:ext cx="7184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562190" y="1484784"/>
            <a:ext cx="1224136" cy="1123698"/>
          </a:xfrm>
          <a:prstGeom prst="ellipse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ІПР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4869370" y="1860822"/>
            <a:ext cx="507271" cy="3716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921866" y="2608482"/>
            <a:ext cx="360040" cy="315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376641" y="1863111"/>
            <a:ext cx="2117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ЗЗСО двічі на рік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87824" y="2965357"/>
            <a:ext cx="2135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 тричі на рік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55576" y="5152599"/>
            <a:ext cx="0" cy="292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Чи будуть українці переводити годинник на зимовий час?. У ногу з часом.  Перший розважальний. Проекти - Новини Рівного. Відео on-line. Все про  телекомпанію - Телеканал «Рівне 1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82" y="3461077"/>
            <a:ext cx="3044622" cy="202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5999622" y="3556226"/>
            <a:ext cx="3144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Індивідуальні </a:t>
            </a:r>
            <a:r>
              <a:rPr lang="uk-UA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корекційно-розвиткові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заняття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20-25хв;</a:t>
            </a:r>
          </a:p>
          <a:p>
            <a:endParaRPr lang="uk-U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Групові заняття</a:t>
            </a:r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35-40 хв.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16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Склад команди супроводу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4320480" cy="4896544"/>
          </a:xfrm>
        </p:spPr>
        <p:txBody>
          <a:bodyPr>
            <a:normAutofit fontScale="25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1050"/>
              </a:spcAft>
            </a:pPr>
            <a:r>
              <a:rPr lang="uk-UA" sz="7200" b="1" i="1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закладі загальної середньої освіти: </a:t>
            </a:r>
            <a:r>
              <a:rPr lang="uk-UA" sz="7200" b="1" u="sng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постійні </a:t>
            </a:r>
            <a:r>
              <a:rPr lang="uk-UA" sz="7200" b="1" u="sng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учасники:</a:t>
            </a:r>
            <a:r>
              <a:rPr lang="uk-UA" sz="72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директор або заступник директора з навчально-виховної роботи, вчитель початкових класів (класний керівник), вчителі, асистент вчителя, практичний психолог, соціальний педагог, вчитель-дефектолог (з урахуванням освітніх потреб дитини з ООП), </a:t>
            </a:r>
            <a:r>
              <a:rPr lang="uk-UA" sz="72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вчитель-реабілітолог</a:t>
            </a:r>
            <a:r>
              <a:rPr lang="uk-UA" sz="72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 батьки або законні представники (далі - батьки) дитини з ООП тощо; </a:t>
            </a:r>
            <a:r>
              <a:rPr lang="uk-UA" sz="7200" b="1" u="sng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залучені фахівці:</a:t>
            </a:r>
            <a:r>
              <a:rPr lang="uk-UA" sz="72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медичний працівник закладу освіти, лікар, асистент дитини, спеціалісти системи соціального захисту населення, служби у справах дітей тощо.</a:t>
            </a:r>
            <a:endParaRPr lang="ru-RU" sz="72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1628801"/>
            <a:ext cx="4320480" cy="5040560"/>
          </a:xfrm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1050"/>
              </a:spcAft>
            </a:pPr>
            <a:r>
              <a:rPr lang="uk-UA" sz="1800" b="1" i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закладі дошкільної освіти: </a:t>
            </a:r>
            <a:r>
              <a:rPr lang="uk-UA" sz="1800" b="1" u="sng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постійні учасники</a:t>
            </a: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директор або вихователь-методист, вихователь, асистент вихователя, практичний психолог, соціальний педагог, вчитель-дефектолог (з урахуванням освітніх потреб дитини з ООП), </a:t>
            </a:r>
            <a:r>
              <a:rPr lang="uk-UA" sz="1800" b="1" dirty="0" err="1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вчитель-реабілітолог</a:t>
            </a: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 батьки дитини з ООП тощо; </a:t>
            </a:r>
            <a:r>
              <a:rPr lang="uk-UA" sz="1800" b="1" u="sng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залучені фахівці:</a:t>
            </a: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медичний працівник закладу освіти, лікар, асистент дитини, спеціалісти системи соціального захисту населення, служби у справах дітей тощо.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93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езбарьерность в школах: приспособлены ли учебные заведения Украины для  детей с инвалидностью - 24 Ка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543">
            <a:off x="4868465" y="3759849"/>
            <a:ext cx="434528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Інклюзія - СЗОШ №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Інклюзія в освіт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350">
            <a:off x="-183759" y="3068960"/>
            <a:ext cx="4678443" cy="27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5" y="548680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безбар’єрного</a:t>
            </a:r>
            <a:r>
              <a:rPr lang="uk-UA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безпечного для всіх учасників освітнього  середовища, щодо забезпечення права дітей з ООП  на навчання та гармонійний розвиток в цілому, комфортна міжособистісна взаємодія, що сприятиме емоційному благополуччю учнів, педагогів і батьків.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81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2248" y="476672"/>
            <a:ext cx="6660232" cy="1728192"/>
          </a:xfrm>
        </p:spPr>
        <p:txBody>
          <a:bodyPr/>
          <a:lstStyle/>
          <a:p>
            <a:r>
              <a:rPr lang="uk-UA" b="1" dirty="0" smtClean="0"/>
              <a:t>Дякую за увагу!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44208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6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855"/>
            <a:ext cx="8568952" cy="1185223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effectLst/>
                <a:latin typeface="Times New Roman" pitchFamily="18" charset="0"/>
                <a:cs typeface="Times New Roman" pitchFamily="18" charset="0"/>
              </a:rPr>
              <a:t>Організація освітньої діяльності соціально-психологічної служби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1152812" y="4557659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1208375" y="46005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436975" y="2619321"/>
            <a:ext cx="1588" cy="0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152812" y="20430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979713" y="2130371"/>
            <a:ext cx="69847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Збереження та зміцнення психічного й фізичного здоров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’</a:t>
            </a:r>
            <a:r>
              <a:rPr lang="uk-UA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я;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208375" y="20859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152812" y="28812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208375" y="29241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rgbClr val="FFFFFF"/>
                </a:solidFill>
                <a:latin typeface="Arial" charset="0"/>
              </a:rPr>
              <a:t>2</a:t>
            </a:r>
            <a:endParaRPr lang="en-US" sz="2400" b="1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1438563" y="4294134"/>
            <a:ext cx="0" cy="1587"/>
          </a:xfrm>
          <a:prstGeom prst="line">
            <a:avLst/>
          </a:prstGeom>
          <a:noFill/>
          <a:ln w="25400">
            <a:solidFill>
              <a:schemeClr val="bg2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1152812" y="3719459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1208375" y="37623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979713" y="2992384"/>
            <a:ext cx="730976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Сприяння забезпеченню психологічної безпеки;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979712" y="3636955"/>
            <a:ext cx="71642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Надання психологічної і соціально-педагогічної допомоги учасникам освітнього процесу;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979713" y="4673546"/>
            <a:ext cx="698477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Збагачення нового досвіду з використанням </a:t>
            </a:r>
            <a:r>
              <a:rPr lang="uk-UA" sz="2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і</a:t>
            </a:r>
            <a:r>
              <a:rPr lang="uk-UA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нтернет-ресурсів</a:t>
            </a:r>
            <a:r>
              <a:rPr lang="uk-UA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" charset="0"/>
              </a:rPr>
              <a:t>.</a:t>
            </a:r>
            <a:endParaRPr lang="en-US" sz="2400" dirty="0">
              <a:solidFill>
                <a:schemeClr val="accent1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Діяльність психолого-педагогічного                  супроводу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2276872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 роботи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27784" y="2636912"/>
            <a:ext cx="9721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2984376"/>
            <a:ext cx="1805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Діагностична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599892" y="2636912"/>
            <a:ext cx="39604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61002" y="3645024"/>
            <a:ext cx="1650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Корекційна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>
            <a:off x="4860032" y="2800092"/>
            <a:ext cx="144016" cy="844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44008" y="364502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Розвиткова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156176" y="2636912"/>
            <a:ext cx="576064" cy="716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732240" y="335370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Профілактичн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просвітницько-профілактичних заходів в умовах адаптивного періоду карантину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569807" y="2708920"/>
            <a:ext cx="360040" cy="3121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15616" y="2420888"/>
            <a:ext cx="75608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Проведення просвітницько-профілактичних заходів з розвитку психологічної компетентності учасників освітнього процесу під час карантинних умов;</a:t>
            </a: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569807" y="3372656"/>
            <a:ext cx="356635" cy="34089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060492" y="3372656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Організація та проведення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онлайн-анкетування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опитування;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569807" y="4077072"/>
            <a:ext cx="356635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15616" y="3857272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Надання індивідуальних та групових консультацій педагогічним працівникам,батькам;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569807" y="4694802"/>
            <a:ext cx="456909" cy="3562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15616" y="4653136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Здійснення систематичної комунікації з батьками та педагогічним колективом в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соцмережах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створення відповідних груп для постійного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/>
          <p:cNvSpPr/>
          <p:nvPr/>
        </p:nvSpPr>
        <p:spPr>
          <a:xfrm>
            <a:off x="895766" y="872521"/>
            <a:ext cx="43204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5-конечная звезда 2"/>
          <p:cNvSpPr/>
          <p:nvPr/>
        </p:nvSpPr>
        <p:spPr>
          <a:xfrm>
            <a:off x="991198" y="2512320"/>
            <a:ext cx="432048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887832" y="4309178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40546" y="724730"/>
            <a:ext cx="7687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Розміщення на сайтах освітніх закладів просвітницьку інформацію для батьків «Психологічні поради батькам: як зберегти психічне здоров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дітей в період карантину» (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Романовська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Д.Д.) ;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309475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Надання рекомендацій доступності для самостійного застосування батьками методики щодо зниження рівня тривожності дітей дошкільного та шкільного віку, вправи на дихання,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психогімнастика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заняття з елементами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релаксацій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рухливі, розвивальні ігри, бесіди;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326447"/>
            <a:ext cx="640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Рекомендації батькам та педагогам літературу щодо підвищення рівня їх педагогічної компетенції, які можна читати на </a:t>
            </a:r>
            <a:r>
              <a:rPr lang="uk-UA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інтернет</a:t>
            </a:r>
            <a:r>
              <a:rPr lang="uk-UA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ресурсах безкоштовно.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Безкоштовна психологічна допомога | Громадський Прості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86" y="904212"/>
            <a:ext cx="4032448" cy="307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Психологічна підтримка учасників освітнього процесу в період карантину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сайт школи - Тривожність у ді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0545">
            <a:off x="163408" y="1873315"/>
            <a:ext cx="1904416" cy="17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токові фотографії Паніка та роялті-фрі зображення Паніка | Depositphotos®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948">
            <a:off x="2248279" y="2165730"/>
            <a:ext cx="1811635" cy="16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трах — Вікіпеді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3300">
            <a:off x="436138" y="3917293"/>
            <a:ext cx="168444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329" y="3065301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Тривожність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3865" y="2589223"/>
            <a:ext cx="263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Паніка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329" y="507940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СТРАХ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 rot="228720">
            <a:off x="5258444" y="3902379"/>
            <a:ext cx="2886224" cy="1176441"/>
          </a:xfrm>
          <a:prstGeom prst="wedgeRectCallou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Підвищення рівня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стресостійкості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та розвитку навичок емоційної саморегуляції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rot="21091476">
            <a:off x="2137255" y="4863247"/>
            <a:ext cx="2973220" cy="16468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Запобігання соціальним ризикам серед дітей та підлітків, які перебувають вдома без тимчасового нагляду дорослих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2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Нормативно-правова база соціально-психологічного супроводу та інклюзивної освіти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214756"/>
            <a:ext cx="8424936" cy="570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uk-UA" sz="1400" i="1" dirty="0">
                <a:solidFill>
                  <a:schemeClr val="bg1"/>
                </a:solidFill>
                <a:latin typeface="Times New Roman"/>
                <a:ea typeface="Times New Roman"/>
              </a:rPr>
              <a:t>Закону «Про освіту</a:t>
            </a:r>
            <a:r>
              <a:rPr lang="uk-UA" sz="14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»; </a:t>
            </a:r>
            <a:r>
              <a:rPr lang="uk-UA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Положення 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психологічну службу у системи освіти України (наказ МОНУ від 22.05.2018 №509). «</a:t>
            </a:r>
            <a:r>
              <a:rPr lang="uk-UA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Національна стратегія розбудови 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безпечного і здорового освітнього середовища у новій українській школі», схвалену Указом Президента України від 25.05.2020 №</a:t>
            </a:r>
            <a:r>
              <a:rPr lang="uk-UA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195/200; 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 МОНУ від 24.07.2019 № 1/9-477 «Про типову документацію працівників психологічної служби у системі освіти </a:t>
            </a:r>
            <a:r>
              <a:rPr lang="uk-UA" sz="1400" i="1" dirty="0" smtClean="0">
                <a:solidFill>
                  <a:schemeClr val="bg1"/>
                </a:solidFill>
              </a:rPr>
              <a:t>України»;</a:t>
            </a:r>
            <a:r>
              <a:rPr lang="uk-UA" sz="1400" i="1" dirty="0">
                <a:latin typeface="Times New Roman"/>
                <a:ea typeface="Times New Roman"/>
              </a:rPr>
              <a:t> </a:t>
            </a:r>
            <a:r>
              <a:rPr lang="uk-UA" sz="1400" i="1" dirty="0">
                <a:solidFill>
                  <a:schemeClr val="bg1"/>
                </a:solidFill>
                <a:latin typeface="Times New Roman"/>
                <a:ea typeface="Calibri"/>
              </a:rPr>
              <a:t>Методичні рекомендації </a:t>
            </a:r>
            <a:r>
              <a:rPr lang="uk-UA" sz="1400" b="1" i="1" dirty="0">
                <a:solidFill>
                  <a:schemeClr val="bg1"/>
                </a:solidFill>
                <a:latin typeface="Times New Roman"/>
                <a:ea typeface="Calibri"/>
              </a:rPr>
              <a:t>ІППОЧО </a:t>
            </a:r>
            <a:r>
              <a:rPr lang="uk-UA" sz="1400" i="1" dirty="0">
                <a:solidFill>
                  <a:schemeClr val="bg1"/>
                </a:solidFill>
                <a:latin typeface="Times New Roman"/>
                <a:ea typeface="Calibri"/>
              </a:rPr>
              <a:t>фахівцям психологічної служби щодо збереження психічного здоров'я та благополуччя учасників освітнього процесу у 2020/2021 н.р</a:t>
            </a:r>
            <a:r>
              <a:rPr lang="uk-UA" sz="1400" b="1" i="1" dirty="0">
                <a:solidFill>
                  <a:schemeClr val="bg1"/>
                </a:solidFill>
                <a:latin typeface="Times New Roman"/>
                <a:ea typeface="Calibri"/>
              </a:rPr>
              <a:t>;</a:t>
            </a:r>
            <a:r>
              <a:rPr lang="uk-UA" sz="1400" b="1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sz="14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Постанови </a:t>
            </a:r>
            <a:r>
              <a:rPr lang="uk-UA" sz="1400" i="1" dirty="0">
                <a:solidFill>
                  <a:schemeClr val="bg1"/>
                </a:solidFill>
                <a:latin typeface="Times New Roman"/>
                <a:ea typeface="Times New Roman"/>
              </a:rPr>
              <a:t>Кабінету Міністрів України від 11.03.2020 № 211 «Про запобігання поширенню на території України </a:t>
            </a:r>
            <a:r>
              <a:rPr lang="uk-UA" sz="1400" i="1" dirty="0" err="1">
                <a:solidFill>
                  <a:schemeClr val="bg1"/>
                </a:solidFill>
                <a:latin typeface="Times New Roman"/>
                <a:ea typeface="Times New Roman"/>
              </a:rPr>
              <a:t>коронавірусу</a:t>
            </a:r>
            <a:r>
              <a:rPr lang="uk-UA" sz="1400" i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Times New Roman"/>
              </a:rPr>
              <a:t>COVID</a:t>
            </a:r>
            <a:r>
              <a:rPr lang="uk-UA" sz="1400" i="1" dirty="0">
                <a:solidFill>
                  <a:schemeClr val="bg1"/>
                </a:solidFill>
                <a:latin typeface="Times New Roman"/>
                <a:ea typeface="Times New Roman"/>
              </a:rPr>
              <a:t>-19</a:t>
            </a:r>
            <a:r>
              <a:rPr lang="uk-UA" sz="1400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»;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Лист МОНУ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від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02.01.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13 №1/9-1 «Про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визначення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завдань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працівників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психологічної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служби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системи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освіти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умовах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інклюзивного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навчання</a:t>
            </a: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»; Лист 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МОНУ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від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26.07.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20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12 № 1/9-529 «Про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організацію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психологічного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і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соціального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супроводу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умовах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інклюзивного</a:t>
            </a:r>
            <a:r>
              <a:rPr lang="ru-RU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навчання</a:t>
            </a:r>
            <a:r>
              <a:rPr lang="ru-RU" sz="1400" i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наказ 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МОН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від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02.10.2018 № 1047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затверджено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«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Методичні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рекомендації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щодо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виявлення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реагування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на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випадки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домашнього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насильства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і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взаємодії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педагогічних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працівників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із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i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іншими</a:t>
            </a:r>
            <a:r>
              <a:rPr lang="ru-RU" sz="1400" i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органами та службами</a:t>
            </a:r>
            <a:r>
              <a:rPr lang="uk-UA" sz="14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»</a:t>
            </a:r>
            <a:r>
              <a:rPr lang="ru-RU" sz="1400" i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;</a:t>
            </a:r>
            <a:r>
              <a:rPr lang="uk-UA" sz="14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Закон України «Про освіту»; Закон України «Про дошкільну освіту»;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Наказ «Про затвердження Порядку комплектування інклюзивних груп у дошкільних навчальних закладах»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від</a:t>
            </a:r>
            <a:r>
              <a:rPr lang="uk-UA" sz="14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Постанова КМУ від 10.04.2019 №530 «Про затвердження Порядку організації діяльності інклюзивних груп у закладах дошкільної освіти» та від 15.08.2011 №872, зі змінами від 09.08.2017 №588 «Про затвердження Порядку організації інклюзивного навчання у загальноосвітніх навчальних закладах»; </a:t>
            </a:r>
            <a:r>
              <a:rPr lang="uk-UA" sz="1400" u="sng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Організація індивідуальної форми навчання регламентується</a:t>
            </a:r>
            <a:r>
              <a:rPr lang="uk-UA" sz="1400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наказом МОНУ від 10.07.2019р.№955 «Про внесення змін до наказу Міністерства освіти і науки України від 12.01.2016 р. №8. «Про затвердження Положення про індивідуальну форму навчання в загальноосвітніх навчальних закладах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88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400" i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marR="88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sz="1400" i="1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Завдання інклюзивної освіти            2020/2021 </a:t>
            </a:r>
            <a:r>
              <a:rPr lang="uk-UA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pPr algn="ctr"/>
            <a:endParaRPr lang="uk-UA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899592" y="2492896"/>
            <a:ext cx="57606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565289" y="2308394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Організація освітнього процесу, щодо створення задовільних умов для дітей з ООП;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899592" y="314096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2305" y="314096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Забезпечення системи надання психолого-педагогічних та </a:t>
            </a:r>
            <a:r>
              <a:rPr lang="uk-UA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корекційно-розвиткових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послуг для дітей з ООП;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99593" y="4005063"/>
            <a:ext cx="576064" cy="28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65290" y="3937708"/>
            <a:ext cx="752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Командний підхід у навчанні та вихованні дітей, що передбачає залучення педагогів, батьків та спеціалістів;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56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249121" y="358208"/>
            <a:ext cx="6336704" cy="165618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зарахування дітей з ООП на навчання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786444"/>
            <a:ext cx="37544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Заява батьків або законних представників дитини з ООП;</a:t>
            </a:r>
          </a:p>
          <a:p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Висновок про комплексну оцінку розвитку дитини;</a:t>
            </a:r>
          </a:p>
          <a:p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Індивідуальна програма реабілітації дитини (за наявності).</a:t>
            </a:r>
          </a:p>
          <a:p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87517" y="2204863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940152" y="2204864"/>
            <a:ext cx="64807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292080" y="2924944"/>
            <a:ext cx="3394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Подання клопотання  до відділу гуманітарної політики щодо організації інклюзивного та/або індивідуальної форми навчання.</a:t>
            </a:r>
          </a:p>
          <a:p>
            <a:r>
              <a:rPr lang="uk-UA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 вказаною інформацією про дітей)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3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272877dda55cbe132d33c37533941cf5c1559c9"/>
</p:tagLst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717</Words>
  <Application>Microsoft Office PowerPoint</Application>
  <PresentationFormat>Экран (4:3)</PresentationFormat>
  <Paragraphs>70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1_Тема Office</vt:lpstr>
      <vt:lpstr>Психолого-педагогічний супровід освітнього процесу у 2020/2021 н.р.</vt:lpstr>
      <vt:lpstr>Організація освітньої діяльності соціально-психологічної служби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Склад команди супроводу</vt:lpstr>
      <vt:lpstr>Презентация PowerPoint</vt:lpstr>
      <vt:lpstr>Дякую за увагу!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Открытая книга в библиотеке</dc:title>
  <dc:creator>obstinate</dc:creator>
  <dc:description>Шаблон презентации с сайта https://presentation-creation.ru/</dc:description>
  <cp:lastModifiedBy>Osvita-pk</cp:lastModifiedBy>
  <cp:revision>623</cp:revision>
  <dcterms:created xsi:type="dcterms:W3CDTF">2018-02-25T09:09:03Z</dcterms:created>
  <dcterms:modified xsi:type="dcterms:W3CDTF">2020-08-28T05:41:25Z</dcterms:modified>
</cp:coreProperties>
</file>